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Average"/>
      <p:regular r:id="rId36"/>
    </p:embeddedFont>
    <p:embeddedFont>
      <p:font typeface="Oswald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Oswald-regular.fntdata"/><Relationship Id="rId14" Type="http://schemas.openxmlformats.org/officeDocument/2006/relationships/slide" Target="slides/slide9.xml"/><Relationship Id="rId36" Type="http://schemas.openxmlformats.org/officeDocument/2006/relationships/font" Target="fonts/Average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Oswald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pellfoundry.com/raspberry-pi-battery-runtime-calculator/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roundai.com/project/multimodal-machine-learning-a-survey-and-taxonomy/" TargetMode="External"/><Relationship Id="rId3" Type="http://schemas.openxmlformats.org/officeDocument/2006/relationships/hyperlink" Target="https://i-hls.com/archives/88039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yimagesearch.com/2018/06/25/raspberry-pi-face-recognition/" TargetMode="External"/><Relationship Id="rId3" Type="http://schemas.openxmlformats.org/officeDocument/2006/relationships/hyperlink" Target="https://www.hackster.io/Rjuarez7/raspberry-pi-3-face-detection-in-python-2-and-opencv-2-2b06bf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notenoughtech.com/raspberry-pi/raspberry-pi-3b-plus-network-speed/" TargetMode="External"/><Relationship Id="rId3" Type="http://schemas.openxmlformats.org/officeDocument/2006/relationships/hyperlink" Target="https://www.phoronix.com/scan.php?page=article&amp;item=raspberry-pi3bplus-wifi&amp;num=2" TargetMode="External"/><Relationship Id="rId4" Type="http://schemas.openxmlformats.org/officeDocument/2006/relationships/hyperlink" Target="https://www.scantips.com/basics1d.htm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Kyle: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7dc9213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7dc9213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Kyle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Wifi</a:t>
            </a:r>
            <a:br>
              <a:rPr lang="en"/>
            </a:br>
            <a:r>
              <a:rPr lang="en"/>
              <a:t>55 Mb/s over 2.4GHz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 Mb/s over 5GHz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accent5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https://spellfoundry.com/raspberry-pi-battery-runtime-calculator/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8af0834a2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8af0834a2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Karina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Ideal system -&gt; make sure to mention that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8349c9ba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8349c9ba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Morayo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fc54cb41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fc54cb41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Morayo -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properties -&gt; size (downsampling), filtering, wavelets, etc.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fed to NN -&gt;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8d09b428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8d09b428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Kyle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6c2db320b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6c2db320b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Karina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fc54cb41b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fc54cb41b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Morayo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partition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[train,validation,test]: 70%, 15%, 15%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Epoch -&gt; ENTIRE dataset is passed forward and backward through the neural network only ONCE.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-&gt; gradient of mean squared error (difference between dataset targets and predictions)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6c2db320b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6c2db320b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Morayo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7dc92131d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7dc92131d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Karina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6c2db320b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6c2db320b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Morayo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85d8f39f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85d8f39f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Kyle: from human interaction to human-computer interaction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6c2db320b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6c2db320b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Kyle/Karina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fc54cb41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fc54cb41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Kyle / Karina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Caffe / TensorFlow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Leverage GPU power on cloud or local system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6c2db320b_3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6c2db320b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Kyle/Karina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6c2db320b_3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6c2db320b_3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Kyle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7dc92131d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7dc92131d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Kyle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7dc92131d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57dc92131d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Karina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we could run the keras but not the others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optimal angle and lighting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6a4e7fe2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6a4e7fe2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Morayo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difference lies in the deployment environment and library used (keras?)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6bea2e41a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6bea2e41a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Kyle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8d375489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8d375489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Morayo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Opencv (open source library for comp vis) to capture 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 classifier library to identify faces and mark roi 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pass to keras trained model of 57%, and prints the predicted emotion to the screen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5a9fb1922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5a9fb1922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Morayo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8aa4293fa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8aa4293fa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Morayo </a:t>
            </a:r>
            <a:r>
              <a:rPr lang="en"/>
              <a:t>Target Application : Education(Child care and monitoring) and Security(TSA to monitor and observe for potential threats). Healthcare : Healthcare : Patient observation.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485ffb648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485ffb648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8aa4293fa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8aa4293fa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Morayo: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https://www.groundai.com/project/multimodal-machine-learning-a-survey-and-taxonomy/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https://i-hls.com/archives/88039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Multimodality -&gt; explain better (change image to multimodal), say infra red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8a5ea205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8a5ea205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Karina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processing -&gt; resizing, converting to grayscale(datasets are in grayscale ) or normalizing the 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</a:rPr>
              <a:t>Cascadeclassifier -&gt; is fed Haar-like features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https://www.pyimagesearch.com/2018/06/25/raspberry-pi-face-recognition/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https://www.hackster.io/Rjuarez7/raspberry-pi-3-face-detection-in-python-2-and-opencv-2-2b06bf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the basic emotions are (imotions catalog) - say which are positive and negative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485d8f39f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485d8f39f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Kyle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AlexNet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NVIDIA Course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</a:t>
            </a:r>
            <a:r>
              <a:rPr lang="en"/>
              <a:t> learning </a:t>
            </a:r>
            <a:r>
              <a:rPr lang="en"/>
              <a:t>model</a:t>
            </a:r>
            <a:r>
              <a:rPr lang="en"/>
              <a:t> references hand designed features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feeds images directing into alg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Chamge title to NN background (approaches)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6a4e7fe2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6a4e7fe2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Karina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8349c9ba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8349c9ba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Morayo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main categories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important: inexpensive portable and accuracy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each highlevel category, then dig into each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8349c9ba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8349c9ba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Karina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https://notenoughtech.com/raspberry-pi/raspberry-pi-3b-plus-network-speed/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https://www.phoronix.com/scan.php?page=article&amp;item=raspberry-pi3bplus-wifi&amp;num=2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https://www.scantips.com/basics1d.html</a:t>
            </a:r>
            <a:endParaRPr b="1" sz="1200"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131,072 Bytes, 0.125 MB, 2 bytes per pixel</a:t>
            </a:r>
            <a:endParaRPr sz="1200"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63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Revise or take off bandwidth requirements…. We got a lot of shit for it last time</a:t>
            </a:r>
            <a:endParaRPr sz="1200"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8.png"/><Relationship Id="rId4" Type="http://schemas.openxmlformats.org/officeDocument/2006/relationships/image" Target="../media/image10.png"/><Relationship Id="rId5" Type="http://schemas.openxmlformats.org/officeDocument/2006/relationships/image" Target="../media/image1.png"/><Relationship Id="rId6" Type="http://schemas.openxmlformats.org/officeDocument/2006/relationships/image" Target="../media/image11.png"/><Relationship Id="rId7" Type="http://schemas.openxmlformats.org/officeDocument/2006/relationships/image" Target="../media/image3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34.png"/><Relationship Id="rId6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Relationship Id="rId5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10" Type="http://schemas.openxmlformats.org/officeDocument/2006/relationships/image" Target="../media/image53.jpg"/><Relationship Id="rId9" Type="http://schemas.openxmlformats.org/officeDocument/2006/relationships/image" Target="../media/image49.png"/><Relationship Id="rId5" Type="http://schemas.openxmlformats.org/officeDocument/2006/relationships/image" Target="../media/image48.png"/><Relationship Id="rId6" Type="http://schemas.openxmlformats.org/officeDocument/2006/relationships/image" Target="../media/image44.png"/><Relationship Id="rId7" Type="http://schemas.openxmlformats.org/officeDocument/2006/relationships/image" Target="../media/image41.png"/><Relationship Id="rId8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17.png"/><Relationship Id="rId6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241650" y="171525"/>
            <a:ext cx="86478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Emotion Detection for IoT Applications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64800" y="402182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Karina Cuadrado</a:t>
            </a:r>
            <a:r>
              <a:rPr lang="en">
                <a:solidFill>
                  <a:srgbClr val="FFFFFF"/>
                </a:solidFill>
              </a:rPr>
              <a:t>, Morayo Ogunsina, and </a:t>
            </a:r>
            <a:r>
              <a:rPr lang="en">
                <a:solidFill>
                  <a:schemeClr val="dk1"/>
                </a:solidFill>
              </a:rPr>
              <a:t>Kyle Jonas</a:t>
            </a:r>
            <a:br>
              <a:rPr lang="en">
                <a:solidFill>
                  <a:srgbClr val="FFFFFF"/>
                </a:solidFill>
              </a:rPr>
            </a:br>
            <a:r>
              <a:rPr lang="en">
                <a:solidFill>
                  <a:srgbClr val="FFFFFF"/>
                </a:solidFill>
              </a:rPr>
              <a:t>Faculty Advisor: </a:t>
            </a:r>
            <a:r>
              <a:rPr lang="en">
                <a:solidFill>
                  <a:schemeClr val="dk1"/>
                </a:solidFill>
              </a:rPr>
              <a:t>Dr. Asare-Yeboah</a:t>
            </a:r>
            <a:br>
              <a:rPr lang="en"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 rotWithShape="1">
          <a:blip r:embed="rId3">
            <a:alphaModFix/>
          </a:blip>
          <a:srcRect b="11660" l="0" r="0" t="-11660"/>
          <a:stretch/>
        </p:blipFill>
        <p:spPr>
          <a:xfrm>
            <a:off x="-55962" y="-349282"/>
            <a:ext cx="3198349" cy="1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775" y="2194410"/>
            <a:ext cx="2746425" cy="1534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1388" y="2194400"/>
            <a:ext cx="2221020" cy="153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 rotWithShape="1">
          <a:blip r:embed="rId6">
            <a:alphaModFix/>
          </a:blip>
          <a:srcRect b="0" l="2409" r="1593" t="0"/>
          <a:stretch/>
        </p:blipFill>
        <p:spPr>
          <a:xfrm>
            <a:off x="6013125" y="2194425"/>
            <a:ext cx="2726629" cy="153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40612" y="56775"/>
            <a:ext cx="3198350" cy="1117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Components</a:t>
            </a:r>
            <a:endParaRPr/>
          </a:p>
        </p:txBody>
      </p:sp>
      <p:sp>
        <p:nvSpPr>
          <p:cNvPr id="143" name="Google Shape;143;p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4" name="Google Shape;144;p22"/>
          <p:cNvPicPr preferRelativeResize="0"/>
          <p:nvPr/>
        </p:nvPicPr>
        <p:blipFill rotWithShape="1">
          <a:blip r:embed="rId3">
            <a:alphaModFix/>
          </a:blip>
          <a:srcRect b="8993" l="15140" r="17660" t="8647"/>
          <a:stretch/>
        </p:blipFill>
        <p:spPr>
          <a:xfrm>
            <a:off x="385650" y="1152500"/>
            <a:ext cx="1947600" cy="179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 rotWithShape="1">
          <a:blip r:embed="rId4">
            <a:alphaModFix/>
          </a:blip>
          <a:srcRect b="14137" l="11850" r="12184" t="13214"/>
          <a:stretch/>
        </p:blipFill>
        <p:spPr>
          <a:xfrm>
            <a:off x="5041988" y="1152450"/>
            <a:ext cx="1498225" cy="179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2"/>
          <p:cNvPicPr preferRelativeResize="0"/>
          <p:nvPr/>
        </p:nvPicPr>
        <p:blipFill rotWithShape="1">
          <a:blip r:embed="rId5">
            <a:alphaModFix/>
          </a:blip>
          <a:srcRect b="0" l="9918" r="0" t="0"/>
          <a:stretch/>
        </p:blipFill>
        <p:spPr>
          <a:xfrm>
            <a:off x="2612501" y="1228700"/>
            <a:ext cx="2150250" cy="179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 txBox="1"/>
          <p:nvPr/>
        </p:nvSpPr>
        <p:spPr>
          <a:xfrm>
            <a:off x="112350" y="4749900"/>
            <a:ext cx="8919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Total:	$112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7163" y="1170125"/>
            <a:ext cx="2074193" cy="17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 txBox="1"/>
          <p:nvPr/>
        </p:nvSpPr>
        <p:spPr>
          <a:xfrm>
            <a:off x="2907150" y="3318913"/>
            <a:ext cx="18114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Adafruit PiTFT:  $35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Size: 320x240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0" name="Google Shape;150;p22"/>
          <p:cNvSpPr txBox="1"/>
          <p:nvPr/>
        </p:nvSpPr>
        <p:spPr>
          <a:xfrm>
            <a:off x="4791525" y="3318900"/>
            <a:ext cx="19476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5000mAh Battery:  $22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Duration: ~6.7 h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6842350" y="3275625"/>
            <a:ext cx="2196600" cy="10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Logitech C270:  $20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Resolution: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640x480 @ 30 FPS 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52" name="Google Shape;152;p22"/>
          <p:cNvSpPr txBox="1"/>
          <p:nvPr/>
        </p:nvSpPr>
        <p:spPr>
          <a:xfrm>
            <a:off x="157050" y="3318925"/>
            <a:ext cx="27501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Raspberry Pi Model 3 B+:  $35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Built-in Wireless Card: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Cypress CYW43455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2.4 / 5 GHz 802.11.b/g/n/ac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      </a:t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233750" y="402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System Level Design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58" name="Google Shape;158;p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7265"/>
            <a:ext cx="9143998" cy="3258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>
            <p:ph type="title"/>
          </p:nvPr>
        </p:nvSpPr>
        <p:spPr>
          <a:xfrm>
            <a:off x="311700" y="225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Sequence Diagram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65" name="Google Shape;165;p2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166" name="Google Shape;1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799" y="962300"/>
            <a:ext cx="5578425" cy="41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Datasets</a:t>
            </a:r>
            <a:endParaRPr/>
          </a:p>
        </p:txBody>
      </p:sp>
      <p:sp>
        <p:nvSpPr>
          <p:cNvPr id="172" name="Google Shape;17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2000">
                <a:solidFill>
                  <a:srgbClr val="FFFFFF"/>
                </a:solidFill>
              </a:rPr>
              <a:t>FER2013 dataset</a:t>
            </a:r>
            <a:endParaRPr>
              <a:solidFill>
                <a:srgbClr val="FFFF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35,887 images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48x48 resolution                                                                     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All Grayscale                                             </a:t>
            </a:r>
            <a:r>
              <a:rPr lang="en" sz="1000">
                <a:solidFill>
                  <a:schemeClr val="dk1"/>
                </a:solidFill>
              </a:rPr>
              <a:t>Figure: FER2013 Dataset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Nose Aligned Cohn-Kanade (CK)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175 Images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640x480 </a:t>
            </a:r>
            <a:r>
              <a:rPr lang="en" sz="1800">
                <a:solidFill>
                  <a:schemeClr val="dk1"/>
                </a:solidFill>
              </a:rPr>
              <a:t>resolution</a:t>
            </a:r>
            <a:endParaRPr sz="18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                                                                             </a:t>
            </a:r>
            <a:r>
              <a:rPr lang="en" sz="1000">
                <a:solidFill>
                  <a:schemeClr val="dk1"/>
                </a:solidFill>
              </a:rPr>
              <a:t>Figure: Cohn-Kanade (CK) Dataset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73" name="Google Shape;173;p2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25"/>
          <p:cNvSpPr txBox="1"/>
          <p:nvPr/>
        </p:nvSpPr>
        <p:spPr>
          <a:xfrm>
            <a:off x="5206800" y="4004025"/>
            <a:ext cx="251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6824" y="2782300"/>
            <a:ext cx="3808200" cy="178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5"/>
          <p:cNvPicPr preferRelativeResize="0"/>
          <p:nvPr/>
        </p:nvPicPr>
        <p:blipFill rotWithShape="1">
          <a:blip r:embed="rId4">
            <a:alphaModFix/>
          </a:blip>
          <a:srcRect b="0" l="6463" r="5593" t="0"/>
          <a:stretch/>
        </p:blipFill>
        <p:spPr>
          <a:xfrm>
            <a:off x="3548100" y="701400"/>
            <a:ext cx="3220996" cy="17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‹#›</a:t>
            </a:fld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182" name="Google Shape;18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3050" y="296113"/>
            <a:ext cx="6137910" cy="4339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188" name="Google Shape;1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63" y="1633900"/>
            <a:ext cx="7955280" cy="1875702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7"/>
          <p:cNvSpPr txBox="1"/>
          <p:nvPr>
            <p:ph type="title"/>
          </p:nvPr>
        </p:nvSpPr>
        <p:spPr>
          <a:xfrm>
            <a:off x="311700" y="225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Neural Network Feature Extraction Methods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MATLAB Neural Network Toolkit + FER2013 Dataset</a:t>
            </a:r>
            <a:endParaRPr/>
          </a:p>
        </p:txBody>
      </p:sp>
      <p:sp>
        <p:nvSpPr>
          <p:cNvPr id="195" name="Google Shape;195;p2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" name="Google Shape;196;p28"/>
          <p:cNvPicPr preferRelativeResize="0"/>
          <p:nvPr/>
        </p:nvPicPr>
        <p:blipFill rotWithShape="1">
          <a:blip r:embed="rId3">
            <a:alphaModFix/>
          </a:blip>
          <a:srcRect b="0" l="0" r="0" t="4924"/>
          <a:stretch/>
        </p:blipFill>
        <p:spPr>
          <a:xfrm>
            <a:off x="311700" y="1017725"/>
            <a:ext cx="2420250" cy="393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5300" y="1824975"/>
            <a:ext cx="3077000" cy="2315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8025" y="1530337"/>
            <a:ext cx="2851212" cy="2905257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8"/>
          <p:cNvSpPr txBox="1"/>
          <p:nvPr/>
        </p:nvSpPr>
        <p:spPr>
          <a:xfrm>
            <a:off x="5755300" y="4140950"/>
            <a:ext cx="30771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Graph</a:t>
            </a:r>
            <a:r>
              <a:rPr lang="en" sz="1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: Accuracy per hidden neurons</a:t>
            </a:r>
            <a:endParaRPr sz="1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0" name="Google Shape;200;p28"/>
          <p:cNvSpPr txBox="1"/>
          <p:nvPr/>
        </p:nvSpPr>
        <p:spPr>
          <a:xfrm>
            <a:off x="2818025" y="4435600"/>
            <a:ext cx="28512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Graph</a:t>
            </a:r>
            <a:r>
              <a:rPr lang="en" sz="1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: </a:t>
            </a:r>
            <a:r>
              <a:rPr lang="en" sz="1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Receiver Operating Characteristics</a:t>
            </a:r>
            <a:endParaRPr sz="1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06" name="Google Shape;206;p29"/>
          <p:cNvSpPr txBox="1"/>
          <p:nvPr>
            <p:ph type="title"/>
          </p:nvPr>
        </p:nvSpPr>
        <p:spPr>
          <a:xfrm>
            <a:off x="311700" y="225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Neural Network Experimental Results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07" name="Google Shape;20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575" y="1693275"/>
            <a:ext cx="7955280" cy="2599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Classical Machine Learning: Support Vector Machine</a:t>
            </a:r>
            <a:endParaRPr/>
          </a:p>
        </p:txBody>
      </p:sp>
      <p:sp>
        <p:nvSpPr>
          <p:cNvPr id="213" name="Google Shape;21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Repeated neural networks experiments using SVM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Highest </a:t>
            </a:r>
            <a:r>
              <a:rPr lang="en">
                <a:solidFill>
                  <a:srgbClr val="FFFFFF"/>
                </a:solidFill>
              </a:rPr>
              <a:t>accuracy: </a:t>
            </a:r>
            <a:r>
              <a:rPr lang="en">
                <a:solidFill>
                  <a:schemeClr val="dk1"/>
                </a:solidFill>
              </a:rPr>
              <a:t>43.04%</a:t>
            </a:r>
            <a:r>
              <a:rPr lang="en">
                <a:solidFill>
                  <a:srgbClr val="FFFFFF"/>
                </a:solidFill>
              </a:rPr>
              <a:t> using 160x120 pixel intensity values of CK dataset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4" name="Google Shape;214;p3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5" name="Google Shape;21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2250" y="2240175"/>
            <a:ext cx="4012129" cy="232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975" y="2240175"/>
            <a:ext cx="3101400" cy="232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0"/>
          <p:cNvSpPr txBox="1"/>
          <p:nvPr/>
        </p:nvSpPr>
        <p:spPr>
          <a:xfrm>
            <a:off x="922125" y="4566225"/>
            <a:ext cx="26991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Figure: 160x120 emotion category accuracies</a:t>
            </a:r>
            <a:endParaRPr sz="1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18" name="Google Shape;218;p30"/>
          <p:cNvSpPr txBox="1"/>
          <p:nvPr/>
        </p:nvSpPr>
        <p:spPr>
          <a:xfrm>
            <a:off x="4977612" y="4566225"/>
            <a:ext cx="31014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Figure: Summary of SVM models results for FER2013</a:t>
            </a:r>
            <a:endParaRPr sz="1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24" name="Google Shape;224;p31"/>
          <p:cNvSpPr txBox="1"/>
          <p:nvPr>
            <p:ph type="title"/>
          </p:nvPr>
        </p:nvSpPr>
        <p:spPr>
          <a:xfrm>
            <a:off x="311700" y="225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Classical Machine Learning Results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25" name="Google Shape;22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775" y="1771100"/>
            <a:ext cx="3326130" cy="2338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Introduction</a:t>
            </a:r>
            <a:endParaRPr sz="3600"/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311700" y="1152475"/>
            <a:ext cx="379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</a:rPr>
              <a:t>Need</a:t>
            </a:r>
            <a:endParaRPr sz="20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System for human-computer interaction with a camera based off emotion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>
                <a:solidFill>
                  <a:srgbClr val="FFFFFF"/>
                </a:solidFill>
              </a:rPr>
              <a:t>Target applications are in education, security and healthcare</a:t>
            </a:r>
            <a:br>
              <a:rPr lang="en" sz="2000">
                <a:solidFill>
                  <a:srgbClr val="FFFFFF"/>
                </a:solidFill>
              </a:rPr>
            </a:br>
            <a:endParaRPr sz="2000">
              <a:solidFill>
                <a:srgbClr val="FFFFFF"/>
              </a:solidFill>
            </a:endParaRPr>
          </a:p>
        </p:txBody>
      </p:sp>
      <p:sp>
        <p:nvSpPr>
          <p:cNvPr id="73" name="Google Shape;73;p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 sz="1200">
              <a:solidFill>
                <a:schemeClr val="dk1"/>
              </a:solidFill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1050" y="1313425"/>
            <a:ext cx="4664101" cy="28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231" name="Google Shape;2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213" y="1454200"/>
            <a:ext cx="6292215" cy="237098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2"/>
          <p:cNvSpPr txBox="1"/>
          <p:nvPr>
            <p:ph type="title"/>
          </p:nvPr>
        </p:nvSpPr>
        <p:spPr>
          <a:xfrm>
            <a:off x="311700" y="225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Deep Learning Models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</a:t>
            </a:r>
            <a:endParaRPr/>
          </a:p>
        </p:txBody>
      </p:sp>
      <p:sp>
        <p:nvSpPr>
          <p:cNvPr id="238" name="Google Shape;238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NVIDIA DIGITS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Wrapper for Caffe, Torch, and TensorFlow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Graphical web interface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Keras API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9" name="Google Shape;239;p3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0" name="Google Shape;240;p33"/>
          <p:cNvPicPr preferRelativeResize="0"/>
          <p:nvPr/>
        </p:nvPicPr>
        <p:blipFill rotWithShape="1">
          <a:blip r:embed="rId3">
            <a:alphaModFix/>
          </a:blip>
          <a:srcRect b="5651" l="3758" r="4574" t="0"/>
          <a:stretch/>
        </p:blipFill>
        <p:spPr>
          <a:xfrm>
            <a:off x="4352275" y="445025"/>
            <a:ext cx="2043501" cy="8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3"/>
          <p:cNvPicPr preferRelativeResize="0"/>
          <p:nvPr/>
        </p:nvPicPr>
        <p:blipFill rotWithShape="1">
          <a:blip r:embed="rId4">
            <a:alphaModFix/>
          </a:blip>
          <a:srcRect b="47728" l="0" r="0" t="0"/>
          <a:stretch/>
        </p:blipFill>
        <p:spPr>
          <a:xfrm>
            <a:off x="166600" y="2384273"/>
            <a:ext cx="2452137" cy="231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40475" y="242175"/>
            <a:ext cx="751763" cy="6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3"/>
          <p:cNvPicPr preferRelativeResize="0"/>
          <p:nvPr/>
        </p:nvPicPr>
        <p:blipFill rotWithShape="1">
          <a:blip r:embed="rId6">
            <a:alphaModFix/>
          </a:blip>
          <a:srcRect b="29618" l="11018" r="20073" t="19750"/>
          <a:stretch/>
        </p:blipFill>
        <p:spPr>
          <a:xfrm>
            <a:off x="6580400" y="386925"/>
            <a:ext cx="1175450" cy="49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08162" y="1152475"/>
            <a:ext cx="1175443" cy="49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28950" y="2466925"/>
            <a:ext cx="3064694" cy="215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3"/>
          <p:cNvSpPr txBox="1"/>
          <p:nvPr/>
        </p:nvSpPr>
        <p:spPr>
          <a:xfrm>
            <a:off x="2537975" y="4703625"/>
            <a:ext cx="36861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Graph</a:t>
            </a:r>
            <a:r>
              <a:rPr lang="en" sz="1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: Digits training performance</a:t>
            </a:r>
            <a:endParaRPr sz="1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7" name="Google Shape;247;p33"/>
          <p:cNvSpPr txBox="1"/>
          <p:nvPr/>
        </p:nvSpPr>
        <p:spPr>
          <a:xfrm>
            <a:off x="166588" y="4703625"/>
            <a:ext cx="26253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Figure: Model setup</a:t>
            </a:r>
            <a:endParaRPr sz="1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48" name="Google Shape;248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03875" y="2466925"/>
            <a:ext cx="3147612" cy="215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3"/>
          <p:cNvSpPr txBox="1"/>
          <p:nvPr/>
        </p:nvSpPr>
        <p:spPr>
          <a:xfrm>
            <a:off x="5634625" y="4703625"/>
            <a:ext cx="36861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Graph: Keras training performance</a:t>
            </a:r>
            <a:endParaRPr sz="1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50" name="Google Shape;250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96000" y="1017725"/>
            <a:ext cx="640700" cy="64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56" name="Google Shape;256;p34"/>
          <p:cNvSpPr txBox="1"/>
          <p:nvPr>
            <p:ph type="title"/>
          </p:nvPr>
        </p:nvSpPr>
        <p:spPr>
          <a:xfrm>
            <a:off x="311700" y="225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Deep Learning Results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57" name="Google Shape;25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650" y="1594225"/>
            <a:ext cx="6257925" cy="2404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63" name="Google Shape;263;p35"/>
          <p:cNvSpPr txBox="1"/>
          <p:nvPr>
            <p:ph type="title"/>
          </p:nvPr>
        </p:nvSpPr>
        <p:spPr>
          <a:xfrm>
            <a:off x="311700" y="225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Machine Learning</a:t>
            </a:r>
            <a:r>
              <a:rPr lang="en">
                <a:solidFill>
                  <a:srgbClr val="000000"/>
                </a:solidFill>
              </a:rPr>
              <a:t> Results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64" name="Google Shape;2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1275" y="1254800"/>
            <a:ext cx="4826317" cy="3426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FER2013 Results Perspective</a:t>
            </a:r>
            <a:endParaRPr/>
          </a:p>
        </p:txBody>
      </p:sp>
      <p:sp>
        <p:nvSpPr>
          <p:cNvPr id="270" name="Google Shape;270;p3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1" name="Google Shape;2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4963" y="1152476"/>
            <a:ext cx="5025275" cy="358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Where we place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69.55%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2</a:t>
            </a:r>
            <a:r>
              <a:rPr baseline="30000" lang="en">
                <a:solidFill>
                  <a:srgbClr val="FFFFFF"/>
                </a:solidFill>
              </a:rPr>
              <a:t>nd</a:t>
            </a:r>
            <a:r>
              <a:rPr lang="en">
                <a:solidFill>
                  <a:srgbClr val="FFFFFF"/>
                </a:solidFill>
              </a:rPr>
              <a:t> in competition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0.22% away from 1</a:t>
            </a:r>
            <a:r>
              <a:rPr baseline="30000" lang="en">
                <a:solidFill>
                  <a:srgbClr val="FFFFFF"/>
                </a:solidFill>
              </a:rPr>
              <a:t>st</a:t>
            </a:r>
            <a:endParaRPr baseline="300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Where to go from here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Cloud deployment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Improved data set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3" name="Google Shape;273;p36"/>
          <p:cNvSpPr/>
          <p:nvPr/>
        </p:nvSpPr>
        <p:spPr>
          <a:xfrm>
            <a:off x="3144300" y="3799250"/>
            <a:ext cx="548700" cy="20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Proof of Concept: System Design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79" name="Google Shape;279;p37"/>
          <p:cNvSpPr txBox="1"/>
          <p:nvPr>
            <p:ph idx="1" type="body"/>
          </p:nvPr>
        </p:nvSpPr>
        <p:spPr>
          <a:xfrm>
            <a:off x="311700" y="12646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281" name="Google Shape;281;p37"/>
          <p:cNvPicPr preferRelativeResize="0"/>
          <p:nvPr/>
        </p:nvPicPr>
        <p:blipFill rotWithShape="1">
          <a:blip r:embed="rId3">
            <a:alphaModFix/>
          </a:blip>
          <a:srcRect b="0" l="0" r="25975" t="0"/>
          <a:stretch/>
        </p:blipFill>
        <p:spPr>
          <a:xfrm>
            <a:off x="669863" y="1551825"/>
            <a:ext cx="7372825" cy="304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Proof of Concept: Sequence Diagram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87" name="Google Shape;287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  <p:pic>
        <p:nvPicPr>
          <p:cNvPr id="289" name="Google Shape;28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7600" y="1152463"/>
            <a:ext cx="5418211" cy="3898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Proof of Concept: Deployment</a:t>
            </a:r>
            <a:endParaRPr/>
          </a:p>
        </p:txBody>
      </p:sp>
      <p:sp>
        <p:nvSpPr>
          <p:cNvPr id="295" name="Google Shape;295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Why</a:t>
            </a:r>
            <a:r>
              <a:rPr lang="en">
                <a:solidFill>
                  <a:srgbClr val="FFFFFF"/>
                </a:solidFill>
              </a:rPr>
              <a:t> Keras model?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Hardware constraints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Deep Learning GPU focus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What to expect from 57% accuracy?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Not in terms of live detection accuracy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Doesn’t suit the intended deployment applicatio</a:t>
            </a:r>
            <a:r>
              <a:rPr lang="en">
                <a:solidFill>
                  <a:srgbClr val="FFFFFF"/>
                </a:solidFill>
              </a:rPr>
              <a:t>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6" name="Google Shape;296;p3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7" name="Google Shape;29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5925" y="1097950"/>
            <a:ext cx="1673775" cy="167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9700" y="1097950"/>
            <a:ext cx="2446940" cy="167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9"/>
          <p:cNvSpPr txBox="1"/>
          <p:nvPr/>
        </p:nvSpPr>
        <p:spPr>
          <a:xfrm>
            <a:off x="5050513" y="2771725"/>
            <a:ext cx="26253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Average"/>
                <a:ea typeface="Average"/>
                <a:cs typeface="Average"/>
                <a:sym typeface="Average"/>
              </a:rPr>
              <a:t>Figure: Model prediction</a:t>
            </a:r>
            <a:endParaRPr sz="10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0"/>
          <p:cNvSpPr txBox="1"/>
          <p:nvPr>
            <p:ph idx="1" type="body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DEMO</a:t>
            </a:r>
            <a:endParaRPr sz="9600"/>
          </a:p>
        </p:txBody>
      </p:sp>
      <p:sp>
        <p:nvSpPr>
          <p:cNvPr id="305" name="Google Shape;305;p4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311" name="Google Shape;311;p41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Deep Learning advantages over</a:t>
            </a:r>
            <a:r>
              <a:rPr lang="en">
                <a:solidFill>
                  <a:srgbClr val="FFFFFF"/>
                </a:solidFill>
              </a:rPr>
              <a:t> classical machine learning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Deep Learning: 	69.55% using Lanczos2 upsampling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SVM: 		43.04% using 160x120 pixel intensity values</a:t>
            </a:r>
            <a:endParaRPr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verage"/>
              <a:buChar char="●"/>
            </a:pPr>
            <a:r>
              <a:rPr lang="en">
                <a:solidFill>
                  <a:srgbClr val="FFFFFF"/>
                </a:solidFill>
              </a:rPr>
              <a:t>Positive emotions more accurate than negative emotions</a:t>
            </a:r>
            <a:endParaRPr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Algorithm deployment dependent on system hardware</a:t>
            </a:r>
            <a:endParaRPr>
              <a:solidFill>
                <a:srgbClr val="FFFFFF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Future Improvements</a:t>
            </a:r>
            <a:endParaRPr sz="20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Build and Implement multi-modal dataset to improve detection rate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2" name="Google Shape;312;p4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267925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Target Applications</a:t>
            </a:r>
            <a:endParaRPr sz="3400"/>
          </a:p>
        </p:txBody>
      </p:sp>
      <p:sp>
        <p:nvSpPr>
          <p:cNvPr id="80" name="Google Shape;80;p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937" y="692525"/>
            <a:ext cx="3863374" cy="212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2625" y="599312"/>
            <a:ext cx="3787625" cy="2308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5825" y="2764926"/>
            <a:ext cx="3787625" cy="202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1000" y="2764919"/>
            <a:ext cx="3787626" cy="2369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318" name="Google Shape;318;p4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9" name="Google Shape;31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6600" y="1695275"/>
            <a:ext cx="2330800" cy="233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11700" y="372075"/>
            <a:ext cx="3026100" cy="7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202275" y="1149075"/>
            <a:ext cx="4883700" cy="36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</a:rPr>
              <a:t>Objective</a:t>
            </a:r>
            <a:endParaRPr sz="20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Develop a machine learning algorithm deployed on a portable embedded device to perform emotion classification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Future research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Build a robust dataset for multimodality facial expression research to improve classification performance</a:t>
            </a:r>
            <a:br>
              <a:rPr lang="en">
                <a:solidFill>
                  <a:schemeClr val="dk1"/>
                </a:solidFill>
              </a:rPr>
            </a:br>
            <a:endParaRPr/>
          </a:p>
        </p:txBody>
      </p:sp>
      <p:sp>
        <p:nvSpPr>
          <p:cNvPr id="91" name="Google Shape;91;p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4700" y="829150"/>
            <a:ext cx="2931300" cy="1742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16"/>
          <p:cNvGrpSpPr/>
          <p:nvPr/>
        </p:nvGrpSpPr>
        <p:grpSpPr>
          <a:xfrm>
            <a:off x="4787053" y="3215984"/>
            <a:ext cx="3986594" cy="1234891"/>
            <a:chOff x="3893375" y="1152475"/>
            <a:chExt cx="6191325" cy="1719425"/>
          </a:xfrm>
        </p:grpSpPr>
        <p:pic>
          <p:nvPicPr>
            <p:cNvPr id="94" name="Google Shape;94;p16"/>
            <p:cNvPicPr preferRelativeResize="0"/>
            <p:nvPr/>
          </p:nvPicPr>
          <p:blipFill rotWithShape="1">
            <a:blip r:embed="rId4">
              <a:alphaModFix/>
            </a:blip>
            <a:srcRect b="44163" l="68346" r="1237" t="22407"/>
            <a:stretch/>
          </p:blipFill>
          <p:spPr>
            <a:xfrm>
              <a:off x="5830175" y="1152475"/>
              <a:ext cx="2085900" cy="1719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16"/>
            <p:cNvPicPr preferRelativeResize="0"/>
            <p:nvPr/>
          </p:nvPicPr>
          <p:blipFill rotWithShape="1">
            <a:blip r:embed="rId5">
              <a:alphaModFix/>
            </a:blip>
            <a:srcRect b="4300" l="1700" r="33878" t="19444"/>
            <a:stretch/>
          </p:blipFill>
          <p:spPr>
            <a:xfrm>
              <a:off x="3893375" y="1152475"/>
              <a:ext cx="1936801" cy="1719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6"/>
            <p:cNvPicPr preferRelativeResize="0"/>
            <p:nvPr/>
          </p:nvPicPr>
          <p:blipFill rotWithShape="1">
            <a:blip r:embed="rId6">
              <a:alphaModFix/>
            </a:blip>
            <a:srcRect b="4823" l="68378" r="0" t="61745"/>
            <a:stretch/>
          </p:blipFill>
          <p:spPr>
            <a:xfrm>
              <a:off x="7916075" y="1152475"/>
              <a:ext cx="2168625" cy="17194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 b="1" sz="24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2" name="Google Shape;10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Patterns of facial actions correlate with the basic human emotions.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2000">
                <a:solidFill>
                  <a:schemeClr val="dk1"/>
                </a:solidFill>
              </a:rPr>
            </a:b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Automatic facial expression recognition systems consist of: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>
                <a:solidFill>
                  <a:schemeClr val="dk1"/>
                </a:solidFill>
              </a:rPr>
              <a:t>Image processing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>
                <a:solidFill>
                  <a:schemeClr val="dk1"/>
                </a:solidFill>
              </a:rPr>
              <a:t>Feature extraction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</a:pPr>
            <a:r>
              <a:rPr lang="en">
                <a:solidFill>
                  <a:schemeClr val="dk1"/>
                </a:solidFill>
              </a:rPr>
              <a:t>Classification using machine learning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899" y="1678462"/>
            <a:ext cx="3808200" cy="178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311700" y="433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 Background</a:t>
            </a:r>
            <a:endParaRPr/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311688" y="10749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Classical</a:t>
            </a:r>
            <a:br>
              <a:rPr lang="en" sz="2000">
                <a:solidFill>
                  <a:srgbClr val="FFFFFF"/>
                </a:solidFill>
              </a:rPr>
            </a:br>
            <a:br>
              <a:rPr lang="en" sz="2000">
                <a:solidFill>
                  <a:srgbClr val="FFFFFF"/>
                </a:solidFill>
              </a:rPr>
            </a:br>
            <a:br>
              <a:rPr lang="en" sz="2000">
                <a:solidFill>
                  <a:srgbClr val="FFFFFF"/>
                </a:solidFill>
              </a:rPr>
            </a:br>
            <a:br>
              <a:rPr lang="en" sz="2000">
                <a:solidFill>
                  <a:srgbClr val="FFFFFF"/>
                </a:solidFill>
              </a:rPr>
            </a:b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Deep Learning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11" name="Google Shape;111;p1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2" name="Google Shape;112;p18"/>
          <p:cNvPicPr preferRelativeResize="0"/>
          <p:nvPr/>
        </p:nvPicPr>
        <p:blipFill rotWithShape="1">
          <a:blip r:embed="rId3">
            <a:alphaModFix/>
          </a:blip>
          <a:srcRect b="0" l="0" r="46544" t="0"/>
          <a:stretch/>
        </p:blipFill>
        <p:spPr>
          <a:xfrm>
            <a:off x="541525" y="1576025"/>
            <a:ext cx="3955626" cy="125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 rotWithShape="1">
          <a:blip r:embed="rId4">
            <a:alphaModFix/>
          </a:blip>
          <a:srcRect b="0" l="0" r="35241" t="0"/>
          <a:stretch/>
        </p:blipFill>
        <p:spPr>
          <a:xfrm>
            <a:off x="541525" y="3345150"/>
            <a:ext cx="3955626" cy="125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3975" y="1576025"/>
            <a:ext cx="3972425" cy="302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Vector Machine Background</a:t>
            </a:r>
            <a:endParaRPr/>
          </a:p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Supervised learning alternative</a:t>
            </a:r>
            <a:endParaRPr sz="20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br>
              <a:rPr lang="en" sz="2000">
                <a:solidFill>
                  <a:srgbClr val="FFFFFF"/>
                </a:solidFill>
              </a:rPr>
            </a:br>
            <a:br>
              <a:rPr lang="en" sz="2000">
                <a:solidFill>
                  <a:srgbClr val="FFFFFF"/>
                </a:solidFill>
              </a:rPr>
            </a:br>
            <a:endParaRPr sz="2000">
              <a:solidFill>
                <a:srgbClr val="FFFFFF"/>
              </a:solidFill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n" sz="2000">
                <a:solidFill>
                  <a:srgbClr val="FFFFFF"/>
                </a:solidFill>
              </a:rPr>
              <a:t>Creates a hyperplane by mapping the data to a higher dimension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121" name="Google Shape;121;p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2" name="Google Shape;122;p19"/>
          <p:cNvPicPr preferRelativeResize="0"/>
          <p:nvPr/>
        </p:nvPicPr>
        <p:blipFill rotWithShape="1">
          <a:blip r:embed="rId3">
            <a:alphaModFix/>
          </a:blip>
          <a:srcRect b="13861" l="9430" r="12566" t="17720"/>
          <a:stretch/>
        </p:blipFill>
        <p:spPr>
          <a:xfrm>
            <a:off x="2588661" y="1701951"/>
            <a:ext cx="3966675" cy="173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311700" y="289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Marketing Requirements</a:t>
            </a:r>
            <a:endParaRPr/>
          </a:p>
        </p:txBody>
      </p:sp>
      <p:sp>
        <p:nvSpPr>
          <p:cNvPr id="128" name="Google Shape;128;p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746" y="862514"/>
            <a:ext cx="4942497" cy="397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Engineering Requirements</a:t>
            </a:r>
            <a:endParaRPr/>
          </a:p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System prototype cost under $100 [negotiated]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Weight under 3 lb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85% accuracy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6 hours of operation time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System response must be under 3 seconds</a:t>
            </a:r>
            <a:endParaRPr>
              <a:solidFill>
                <a:srgbClr val="FFFFFF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</a:pPr>
            <a:r>
              <a:rPr lang="en">
                <a:solidFill>
                  <a:srgbClr val="FFFFFF"/>
                </a:solidFill>
              </a:rPr>
              <a:t>Send: 2 frames of 256x256 RGB image/sec</a:t>
            </a:r>
            <a:endParaRPr>
              <a:solidFill>
                <a:srgbClr val="FFFFFF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</a:pPr>
            <a:r>
              <a:rPr lang="en">
                <a:solidFill>
                  <a:srgbClr val="FFFFFF"/>
                </a:solidFill>
              </a:rPr>
              <a:t>Receive: Image category 0-6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10 ft detection range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Portable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Wireless connection</a:t>
            </a:r>
            <a:br>
              <a:rPr lang="en">
                <a:solidFill>
                  <a:srgbClr val="FFFFFF"/>
                </a:solidFill>
              </a:rPr>
            </a:br>
            <a:endParaRPr>
              <a:solidFill>
                <a:srgbClr val="FFFFFF"/>
              </a:solidFill>
            </a:endParaRPr>
          </a:p>
        </p:txBody>
      </p:sp>
      <p:sp>
        <p:nvSpPr>
          <p:cNvPr id="136" name="Google Shape;136;p2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 rotWithShape="1">
          <a:blip r:embed="rId3">
            <a:alphaModFix/>
          </a:blip>
          <a:srcRect b="0" l="17874" r="41621" t="0"/>
          <a:stretch/>
        </p:blipFill>
        <p:spPr>
          <a:xfrm>
            <a:off x="5703975" y="494438"/>
            <a:ext cx="2524176" cy="415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